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17"/>
  </p:notesMasterIdLst>
  <p:sldIdLst>
    <p:sldId id="256" r:id="rId2"/>
    <p:sldId id="295" r:id="rId3"/>
    <p:sldId id="259" r:id="rId4"/>
    <p:sldId id="261" r:id="rId5"/>
    <p:sldId id="262" r:id="rId6"/>
    <p:sldId id="300" r:id="rId7"/>
    <p:sldId id="301" r:id="rId8"/>
    <p:sldId id="271" r:id="rId9"/>
    <p:sldId id="302" r:id="rId10"/>
    <p:sldId id="303" r:id="rId11"/>
    <p:sldId id="299" r:id="rId12"/>
    <p:sldId id="304" r:id="rId13"/>
    <p:sldId id="305" r:id="rId14"/>
    <p:sldId id="306" r:id="rId15"/>
    <p:sldId id="278" r:id="rId16"/>
  </p:sldIdLst>
  <p:sldSz cx="9144000" cy="5143500" type="screen16x9"/>
  <p:notesSz cx="6858000" cy="9144000"/>
  <p:embeddedFontLst>
    <p:embeddedFont>
      <p:font typeface="Barlow Light" panose="020B0604020202020204" charset="0"/>
      <p:regular r:id="rId18"/>
      <p:bold r:id="rId19"/>
      <p:italic r:id="rId20"/>
      <p:boldItalic r:id="rId21"/>
    </p:embeddedFont>
    <p:embeddedFont>
      <p:font typeface="Bebas Neue"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702"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580351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8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54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1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646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90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01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3" name="Google Shape;23;p5"/>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0" name="Google Shape;30;p6"/>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152400" y="361950"/>
            <a:ext cx="5693400" cy="1958400"/>
          </a:xfrm>
          <a:prstGeom prst="rect">
            <a:avLst/>
          </a:prstGeom>
        </p:spPr>
        <p:txBody>
          <a:bodyPr spcFirstLastPara="1" wrap="square" lIns="0" tIns="0" rIns="0" bIns="0" anchor="t" anchorCtr="0">
            <a:noAutofit/>
          </a:bodyPr>
          <a:lstStyle/>
          <a:p>
            <a:r>
              <a:rPr lang="en-US" b="1" dirty="0"/>
              <a:t>TRAFFIC ANALYZER </a:t>
            </a:r>
            <a:r>
              <a:rPr lang="en-US" dirty="0"/>
              <a:t/>
            </a:r>
            <a:br>
              <a:rPr lang="en-US" dirty="0"/>
            </a:br>
            <a:endParaRPr dirty="0"/>
          </a:p>
        </p:txBody>
      </p:sp>
      <p:sp>
        <p:nvSpPr>
          <p:cNvPr id="10" name="Google Shape;66;p11"/>
          <p:cNvSpPr txBox="1">
            <a:spLocks/>
          </p:cNvSpPr>
          <p:nvPr/>
        </p:nvSpPr>
        <p:spPr>
          <a:xfrm>
            <a:off x="3799247" y="4265022"/>
            <a:ext cx="1545505" cy="381000"/>
          </a:xfrm>
          <a:prstGeom prst="rect">
            <a:avLst/>
          </a:prstGeom>
          <a:noFill/>
          <a:ln>
            <a:noFill/>
          </a:ln>
          <a:effectLst>
            <a:outerShdw blurRad="28575" dist="19050" dir="27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9pPr>
          </a:lstStyle>
          <a:p>
            <a:r>
              <a:rPr lang="en-US" sz="1800" dirty="0"/>
              <a:t>MCA </a:t>
            </a:r>
            <a:r>
              <a:rPr lang="en-US" sz="1800" dirty="0" smtClean="0"/>
              <a:t>4</a:t>
            </a:r>
            <a:r>
              <a:rPr lang="en-US" sz="1800" baseline="30000" dirty="0" smtClean="0"/>
              <a:t>th</a:t>
            </a:r>
            <a:r>
              <a:rPr lang="en-US" sz="1800" dirty="0" smtClean="0"/>
              <a:t> </a:t>
            </a:r>
            <a:r>
              <a:rPr lang="en-US" sz="1800" dirty="0"/>
              <a:t>Semester</a:t>
            </a:r>
          </a:p>
        </p:txBody>
      </p:sp>
      <p:sp>
        <p:nvSpPr>
          <p:cNvPr id="11" name="Google Shape;66;p11"/>
          <p:cNvSpPr txBox="1">
            <a:spLocks/>
          </p:cNvSpPr>
          <p:nvPr/>
        </p:nvSpPr>
        <p:spPr>
          <a:xfrm>
            <a:off x="152400" y="4265022"/>
            <a:ext cx="2895600" cy="821328"/>
          </a:xfrm>
          <a:prstGeom prst="rect">
            <a:avLst/>
          </a:prstGeom>
          <a:noFill/>
          <a:ln>
            <a:noFill/>
          </a:ln>
          <a:effectLst>
            <a:outerShdw blurRad="28575" dist="19050" dir="27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9pPr>
          </a:lstStyle>
          <a:p>
            <a:r>
              <a:rPr lang="en-US" sz="1800" dirty="0"/>
              <a:t>TO -  MR.AKHILESH SHRIVAS </a:t>
            </a:r>
            <a:endParaRPr lang="en-US" sz="1800" dirty="0" smtClean="0"/>
          </a:p>
          <a:p>
            <a:r>
              <a:rPr lang="en-US" sz="1800" dirty="0" smtClean="0"/>
              <a:t>Assistant Professor of CSIT , GGU</a:t>
            </a:r>
            <a:endParaRPr lang="en-US" sz="1800" dirty="0"/>
          </a:p>
        </p:txBody>
      </p:sp>
      <p:sp>
        <p:nvSpPr>
          <p:cNvPr id="12" name="Google Shape;66;p11"/>
          <p:cNvSpPr txBox="1">
            <a:spLocks/>
          </p:cNvSpPr>
          <p:nvPr/>
        </p:nvSpPr>
        <p:spPr>
          <a:xfrm>
            <a:off x="6953491" y="4248150"/>
            <a:ext cx="2895600" cy="821328"/>
          </a:xfrm>
          <a:prstGeom prst="rect">
            <a:avLst/>
          </a:prstGeom>
          <a:noFill/>
          <a:ln>
            <a:noFill/>
          </a:ln>
          <a:effectLst>
            <a:outerShdw blurRad="28575" dist="19050" dir="27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7200"/>
              <a:buFont typeface="Bebas Neue"/>
              <a:buNone/>
              <a:defRPr sz="7200" b="0" i="0" u="none" strike="noStrike" cap="none">
                <a:solidFill>
                  <a:schemeClr val="lt1"/>
                </a:solidFill>
                <a:latin typeface="Bebas Neue"/>
                <a:ea typeface="Bebas Neue"/>
                <a:cs typeface="Bebas Neue"/>
                <a:sym typeface="Bebas Neue"/>
              </a:defRPr>
            </a:lvl9pPr>
          </a:lstStyle>
          <a:p>
            <a:r>
              <a:rPr lang="en-US" sz="1800" dirty="0"/>
              <a:t>BY- </a:t>
            </a:r>
            <a:r>
              <a:rPr lang="en-US" sz="1800" dirty="0" smtClean="0"/>
              <a:t>novel </a:t>
            </a:r>
            <a:r>
              <a:rPr lang="en-US" sz="1800" dirty="0" err="1" smtClean="0"/>
              <a:t>kathor</a:t>
            </a:r>
            <a:endParaRPr lang="en-US" sz="1800" dirty="0"/>
          </a:p>
          <a:p>
            <a:r>
              <a:rPr lang="en-US" sz="1800" dirty="0"/>
              <a:t>Roll No - </a:t>
            </a:r>
            <a:r>
              <a:rPr lang="en-US" sz="1800" dirty="0" smtClean="0"/>
              <a:t>22072136</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9676">
            <a:off x="5575209" y="1339606"/>
            <a:ext cx="3401575" cy="22494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7" name="Google Shape;277;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Picture 4"/>
          <p:cNvPicPr/>
          <p:nvPr/>
        </p:nvPicPr>
        <p:blipFill>
          <a:blip r:embed="rId3"/>
          <a:stretch>
            <a:fillRect/>
          </a:stretch>
        </p:blipFill>
        <p:spPr>
          <a:xfrm>
            <a:off x="4876800" y="2768651"/>
            <a:ext cx="3276600" cy="1905000"/>
          </a:xfrm>
          <a:prstGeom prst="rect">
            <a:avLst/>
          </a:prstGeom>
        </p:spPr>
      </p:pic>
      <p:pic>
        <p:nvPicPr>
          <p:cNvPr id="2" name="Picture 1"/>
          <p:cNvPicPr>
            <a:picLocks noChangeAspect="1"/>
          </p:cNvPicPr>
          <p:nvPr/>
        </p:nvPicPr>
        <p:blipFill>
          <a:blip r:embed="rId4"/>
          <a:stretch>
            <a:fillRect/>
          </a:stretch>
        </p:blipFill>
        <p:spPr>
          <a:xfrm>
            <a:off x="762000" y="2775340"/>
            <a:ext cx="3429000" cy="1930010"/>
          </a:xfrm>
          <a:prstGeom prst="rect">
            <a:avLst/>
          </a:prstGeom>
        </p:spPr>
      </p:pic>
      <p:pic>
        <p:nvPicPr>
          <p:cNvPr id="6" name="Picture 5"/>
          <p:cNvPicPr/>
          <p:nvPr/>
        </p:nvPicPr>
        <p:blipFill>
          <a:blip r:embed="rId5"/>
          <a:stretch>
            <a:fillRect/>
          </a:stretch>
        </p:blipFill>
        <p:spPr>
          <a:xfrm>
            <a:off x="762000" y="361950"/>
            <a:ext cx="3429000" cy="1981200"/>
          </a:xfrm>
          <a:prstGeom prst="rect">
            <a:avLst/>
          </a:prstGeom>
        </p:spPr>
      </p:pic>
      <p:pic>
        <p:nvPicPr>
          <p:cNvPr id="3" name="Picture 2"/>
          <p:cNvPicPr>
            <a:picLocks noChangeAspect="1"/>
          </p:cNvPicPr>
          <p:nvPr/>
        </p:nvPicPr>
        <p:blipFill>
          <a:blip r:embed="rId6"/>
          <a:stretch>
            <a:fillRect/>
          </a:stretch>
        </p:blipFill>
        <p:spPr>
          <a:xfrm>
            <a:off x="4876800" y="361951"/>
            <a:ext cx="3276600" cy="1981200"/>
          </a:xfrm>
          <a:prstGeom prst="rect">
            <a:avLst/>
          </a:prstGeom>
        </p:spPr>
      </p:pic>
      <p:sp>
        <p:nvSpPr>
          <p:cNvPr id="4" name="TextBox 3"/>
          <p:cNvSpPr txBox="1"/>
          <p:nvPr/>
        </p:nvSpPr>
        <p:spPr>
          <a:xfrm>
            <a:off x="1752600" y="2410102"/>
            <a:ext cx="2743200" cy="261610"/>
          </a:xfrm>
          <a:prstGeom prst="rect">
            <a:avLst/>
          </a:prstGeom>
          <a:noFill/>
        </p:spPr>
        <p:txBody>
          <a:bodyPr wrap="square" rtlCol="0">
            <a:spAutoFit/>
          </a:bodyPr>
          <a:lstStyle/>
          <a:p>
            <a:r>
              <a:rPr lang="en-US" sz="1100" dirty="0" smtClean="0">
                <a:latin typeface="Barlow Light" panose="020B0604020202020204" charset="0"/>
              </a:rPr>
              <a:t>Wrong Lane detection </a:t>
            </a:r>
            <a:endParaRPr lang="en-US" sz="1100" dirty="0">
              <a:latin typeface="Barlow Light" panose="020B0604020202020204" charset="0"/>
            </a:endParaRPr>
          </a:p>
        </p:txBody>
      </p:sp>
      <p:sp>
        <p:nvSpPr>
          <p:cNvPr id="9" name="TextBox 8"/>
          <p:cNvSpPr txBox="1"/>
          <p:nvPr/>
        </p:nvSpPr>
        <p:spPr>
          <a:xfrm>
            <a:off x="5715000" y="2380324"/>
            <a:ext cx="2743200" cy="261610"/>
          </a:xfrm>
          <a:prstGeom prst="rect">
            <a:avLst/>
          </a:prstGeom>
          <a:noFill/>
        </p:spPr>
        <p:txBody>
          <a:bodyPr wrap="square" rtlCol="0">
            <a:spAutoFit/>
          </a:bodyPr>
          <a:lstStyle/>
          <a:p>
            <a:r>
              <a:rPr lang="en-US" sz="1100" dirty="0" smtClean="0">
                <a:latin typeface="Barlow Light" panose="020B0604020202020204" charset="0"/>
              </a:rPr>
              <a:t>Counting vehicles </a:t>
            </a:r>
            <a:endParaRPr lang="en-US" sz="1100" dirty="0">
              <a:latin typeface="Barlow Light" panose="020B0604020202020204" charset="0"/>
            </a:endParaRPr>
          </a:p>
        </p:txBody>
      </p:sp>
      <p:sp>
        <p:nvSpPr>
          <p:cNvPr id="10" name="TextBox 9"/>
          <p:cNvSpPr txBox="1"/>
          <p:nvPr/>
        </p:nvSpPr>
        <p:spPr>
          <a:xfrm>
            <a:off x="2133600" y="4739646"/>
            <a:ext cx="2743200" cy="261610"/>
          </a:xfrm>
          <a:prstGeom prst="rect">
            <a:avLst/>
          </a:prstGeom>
          <a:noFill/>
        </p:spPr>
        <p:txBody>
          <a:bodyPr wrap="square" rtlCol="0">
            <a:spAutoFit/>
          </a:bodyPr>
          <a:lstStyle/>
          <a:p>
            <a:r>
              <a:rPr lang="en-US" sz="1100" dirty="0" smtClean="0">
                <a:latin typeface="Barlow Light" panose="020B0604020202020204" charset="0"/>
              </a:rPr>
              <a:t>Segmentation </a:t>
            </a:r>
            <a:endParaRPr lang="en-US" sz="1100" dirty="0">
              <a:latin typeface="Barlow Light" panose="020B0604020202020204" charset="0"/>
            </a:endParaRPr>
          </a:p>
        </p:txBody>
      </p:sp>
      <p:sp>
        <p:nvSpPr>
          <p:cNvPr id="12" name="TextBox 11"/>
          <p:cNvSpPr txBox="1"/>
          <p:nvPr/>
        </p:nvSpPr>
        <p:spPr>
          <a:xfrm>
            <a:off x="6172200" y="4687607"/>
            <a:ext cx="2743200" cy="261610"/>
          </a:xfrm>
          <a:prstGeom prst="rect">
            <a:avLst/>
          </a:prstGeom>
          <a:noFill/>
        </p:spPr>
        <p:txBody>
          <a:bodyPr wrap="square" rtlCol="0">
            <a:spAutoFit/>
          </a:bodyPr>
          <a:lstStyle/>
          <a:p>
            <a:r>
              <a:rPr lang="en-US" sz="1100" dirty="0" smtClean="0">
                <a:latin typeface="Barlow Light" panose="020B0604020202020204" charset="0"/>
              </a:rPr>
              <a:t>Speed Detection </a:t>
            </a:r>
            <a:endParaRPr lang="en-US" sz="1100" dirty="0">
              <a:latin typeface="Barlow Light" panose="020B0604020202020204" charset="0"/>
            </a:endParaRPr>
          </a:p>
        </p:txBody>
      </p:sp>
    </p:spTree>
    <p:extLst>
      <p:ext uri="{BB962C8B-B14F-4D97-AF65-F5344CB8AC3E}">
        <p14:creationId xmlns:p14="http://schemas.microsoft.com/office/powerpoint/2010/main" val="43248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03" name="Google Shape;403;p33"/>
          <p:cNvSpPr txBox="1">
            <a:spLocks noGrp="1"/>
          </p:cNvSpPr>
          <p:nvPr>
            <p:ph type="ctrTitle" idx="4294967295"/>
          </p:nvPr>
        </p:nvSpPr>
        <p:spPr>
          <a:xfrm>
            <a:off x="3088401" y="0"/>
            <a:ext cx="5469300" cy="1159800"/>
          </a:xfrm>
          <a:prstGeom prst="rect">
            <a:avLst/>
          </a:prstGeom>
        </p:spPr>
        <p:txBody>
          <a:bodyPr spcFirstLastPara="1" wrap="square" lIns="0" tIns="0" rIns="0" bIns="0" anchor="t" anchorCtr="0">
            <a:noAutofit/>
          </a:bodyPr>
          <a:lstStyle/>
          <a:p>
            <a:pPr lvl="0"/>
            <a:r>
              <a:rPr lang="en-US" sz="2800" dirty="0" smtClean="0">
                <a:solidFill>
                  <a:schemeClr val="accent2"/>
                </a:solidFill>
              </a:rPr>
              <a:t>E</a:t>
            </a:r>
            <a:r>
              <a:rPr lang="en" sz="2800" dirty="0" smtClean="0">
                <a:solidFill>
                  <a:schemeClr val="accent2"/>
                </a:solidFill>
              </a:rPr>
              <a:t>vent flow </a:t>
            </a:r>
            <a:r>
              <a:rPr lang="en-US" sz="2800" dirty="0" smtClean="0">
                <a:solidFill>
                  <a:schemeClr val="accent2"/>
                </a:solidFill>
              </a:rPr>
              <a:t>diagram </a:t>
            </a:r>
            <a:endParaRPr sz="2800" dirty="0">
              <a:solidFill>
                <a:schemeClr val="accent2"/>
              </a:solidFill>
            </a:endParaRPr>
          </a:p>
        </p:txBody>
      </p:sp>
      <p:pic>
        <p:nvPicPr>
          <p:cNvPr id="2" name="Picture 1"/>
          <p:cNvPicPr>
            <a:picLocks noChangeAspect="1"/>
          </p:cNvPicPr>
          <p:nvPr/>
        </p:nvPicPr>
        <p:blipFill>
          <a:blip r:embed="rId3"/>
          <a:stretch>
            <a:fillRect/>
          </a:stretch>
        </p:blipFill>
        <p:spPr>
          <a:xfrm>
            <a:off x="2590800" y="438150"/>
            <a:ext cx="3429000" cy="4347001"/>
          </a:xfrm>
          <a:prstGeom prst="rect">
            <a:avLst/>
          </a:prstGeom>
        </p:spPr>
      </p:pic>
    </p:spTree>
    <p:extLst>
      <p:ext uri="{BB962C8B-B14F-4D97-AF65-F5344CB8AC3E}">
        <p14:creationId xmlns:p14="http://schemas.microsoft.com/office/powerpoint/2010/main" val="375668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Google Shape;100;p14"/>
          <p:cNvSpPr txBox="1">
            <a:spLocks/>
          </p:cNvSpPr>
          <p:nvPr/>
        </p:nvSpPr>
        <p:spPr>
          <a:xfrm>
            <a:off x="609600" y="1123949"/>
            <a:ext cx="7696200" cy="35497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lvl="0"/>
            <a:r>
              <a:rPr lang="en-US" sz="1100" b="1" dirty="0"/>
              <a:t>Enhanced Real-time Processing</a:t>
            </a:r>
            <a:r>
              <a:rPr lang="en-US" sz="1100" dirty="0"/>
              <a:t>:</a:t>
            </a:r>
          </a:p>
          <a:p>
            <a:pPr lvl="1"/>
            <a:r>
              <a:rPr lang="en-US" sz="1100" dirty="0"/>
              <a:t>Improving the efficiency of real-time processing capabilities, especially for users with low-end hardware, will be a priority. This can be achieved by optimizing algorithms and exploring the use of more efficient data structures and processing techniques.</a:t>
            </a:r>
          </a:p>
          <a:p>
            <a:pPr lvl="0"/>
            <a:r>
              <a:rPr lang="en-US" sz="1100" b="1" dirty="0"/>
              <a:t>Advanced Detection Features</a:t>
            </a:r>
            <a:r>
              <a:rPr lang="en-US" sz="1100" dirty="0"/>
              <a:t>:</a:t>
            </a:r>
          </a:p>
          <a:p>
            <a:pPr lvl="1"/>
            <a:r>
              <a:rPr lang="en-US" sz="1100" dirty="0"/>
              <a:t>Integration of advanced detection features such as accident detection and fire detection will greatly enhance the functionality of the Traffic Analyzer. These features can provide critical real-time alerts to traffic management authorities.</a:t>
            </a:r>
          </a:p>
          <a:p>
            <a:pPr lvl="0"/>
            <a:r>
              <a:rPr lang="en-US" sz="1100" b="1" dirty="0"/>
              <a:t>Scalability Improvements</a:t>
            </a:r>
            <a:r>
              <a:rPr lang="en-US" sz="1100" dirty="0"/>
              <a:t>:</a:t>
            </a:r>
          </a:p>
          <a:p>
            <a:pPr lvl="1"/>
            <a:r>
              <a:rPr lang="en-US" sz="1100" dirty="0"/>
              <a:t>Enhancing the scalability of the application to handle multiple video feeds simultaneously will be crucial for its adoption in larger traffic management systems. Implementing distributed processing and leveraging cloud-based solutions could address these scalability concerns.</a:t>
            </a:r>
          </a:p>
          <a:p>
            <a:pPr lvl="0"/>
            <a:r>
              <a:rPr lang="en-US" sz="1100" b="1" dirty="0"/>
              <a:t>User Interface Enhancements</a:t>
            </a:r>
            <a:r>
              <a:rPr lang="en-US" sz="1100" dirty="0"/>
              <a:t>:</a:t>
            </a:r>
          </a:p>
          <a:p>
            <a:pPr lvl="1"/>
            <a:r>
              <a:rPr lang="en-US" sz="1100" dirty="0"/>
              <a:t>Simplifying the user interface to make it more intuitive and user-friendly will be beneficial. Providing comprehensive user guides, tooltips, and onboarding tutorials can help users better understand and utilize the application's features</a:t>
            </a:r>
            <a:r>
              <a:rPr lang="en-US" sz="1100" dirty="0" smtClean="0"/>
              <a:t>.</a:t>
            </a:r>
            <a:endParaRPr lang="en-US" sz="1100" dirty="0"/>
          </a:p>
        </p:txBody>
      </p:sp>
      <p:sp>
        <p:nvSpPr>
          <p:cNvPr id="6" name="Google Shape;112;p16"/>
          <p:cNvSpPr txBox="1">
            <a:spLocks/>
          </p:cNvSpPr>
          <p:nvPr/>
        </p:nvSpPr>
        <p:spPr>
          <a:xfrm>
            <a:off x="737550" y="590550"/>
            <a:ext cx="74403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smtClean="0">
                <a:solidFill>
                  <a:schemeClr val="dk1"/>
                </a:solidFill>
                <a:latin typeface="Bebas Neue"/>
                <a:ea typeface="Bebas Neue"/>
                <a:cs typeface="Bebas Neue"/>
                <a:sym typeface="Bebas Neue"/>
              </a:rPr>
              <a:t>Future enhancements</a:t>
            </a:r>
            <a:r>
              <a:rPr lang="en-US" sz="3200" b="1" dirty="0" smtClean="0">
                <a:solidFill>
                  <a:schemeClr val="dk1"/>
                </a:solidFill>
                <a:latin typeface="Bebas Neue"/>
                <a:ea typeface="Bebas Neue"/>
                <a:cs typeface="Bebas Neue"/>
                <a:sym typeface="Bebas Neue"/>
              </a:rPr>
              <a:t> </a:t>
            </a:r>
            <a:endParaRPr lang="en-US" sz="3200" b="1" dirty="0">
              <a:solidFill>
                <a:schemeClr val="dk1"/>
              </a:solidFill>
              <a:latin typeface="Bebas Neue"/>
              <a:ea typeface="Bebas Neue"/>
              <a:cs typeface="Bebas Neue"/>
              <a:sym typeface="Bebas Neue"/>
            </a:endParaRPr>
          </a:p>
        </p:txBody>
      </p:sp>
    </p:spTree>
    <p:extLst>
      <p:ext uri="{BB962C8B-B14F-4D97-AF65-F5344CB8AC3E}">
        <p14:creationId xmlns:p14="http://schemas.microsoft.com/office/powerpoint/2010/main" val="391993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Google Shape;100;p14"/>
          <p:cNvSpPr txBox="1">
            <a:spLocks/>
          </p:cNvSpPr>
          <p:nvPr/>
        </p:nvSpPr>
        <p:spPr>
          <a:xfrm>
            <a:off x="609600" y="527051"/>
            <a:ext cx="7696200" cy="4343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lvl="0"/>
            <a:r>
              <a:rPr lang="en-US" sz="1100" b="1" dirty="0"/>
              <a:t>Integration with Existing Traffic Management Systems</a:t>
            </a:r>
            <a:r>
              <a:rPr lang="en-US" sz="1100" dirty="0"/>
              <a:t>:</a:t>
            </a:r>
          </a:p>
          <a:p>
            <a:pPr lvl="1"/>
            <a:r>
              <a:rPr lang="en-US" sz="1100" dirty="0"/>
              <a:t>Developing APIs and plugins that allow seamless integration with existing traffic management systems will expand the application’s usability. This can facilitate data sharing and real-time collaboration between different systems.</a:t>
            </a:r>
          </a:p>
          <a:p>
            <a:pPr lvl="0"/>
            <a:r>
              <a:rPr lang="en-US" sz="1100" b="1" dirty="0"/>
              <a:t>Machine Learning and AI Improvements</a:t>
            </a:r>
            <a:r>
              <a:rPr lang="en-US" sz="1100" dirty="0"/>
              <a:t>:</a:t>
            </a:r>
          </a:p>
          <a:p>
            <a:pPr lvl="1"/>
            <a:r>
              <a:rPr lang="en-US" sz="1100" dirty="0"/>
              <a:t>Continuous improvement of the underlying machine learning and AI models to enhance detection accuracy and reduce false positives/negatives. This can be achieved by training the models on diverse datasets and incorporating the latest advancements in computer vision and deep learning.</a:t>
            </a:r>
          </a:p>
          <a:p>
            <a:pPr lvl="1"/>
            <a:r>
              <a:rPr lang="en-US" sz="1100" dirty="0"/>
              <a:t> </a:t>
            </a:r>
          </a:p>
          <a:p>
            <a:pPr lvl="0"/>
            <a:r>
              <a:rPr lang="en-US" sz="1100" b="1" dirty="0"/>
              <a:t>Expanded Support for Various Camera Types</a:t>
            </a:r>
            <a:r>
              <a:rPr lang="en-US" sz="1100" dirty="0"/>
              <a:t>:</a:t>
            </a:r>
          </a:p>
          <a:p>
            <a:pPr lvl="1"/>
            <a:r>
              <a:rPr lang="en-US" sz="1100" dirty="0"/>
              <a:t>Extending support to various types of cameras, including drones and stationary traffic cameras, will enhance the versatility of the application. This will allow for more comprehensive monitoring of traffic from different perspectives.</a:t>
            </a:r>
          </a:p>
          <a:p>
            <a:pPr lvl="0"/>
            <a:r>
              <a:rPr lang="en-US" sz="1100" b="1" dirty="0"/>
              <a:t>Mobile Application Development</a:t>
            </a:r>
            <a:r>
              <a:rPr lang="en-US" sz="1100" dirty="0"/>
              <a:t>:</a:t>
            </a:r>
          </a:p>
          <a:p>
            <a:pPr lvl="1"/>
            <a:r>
              <a:rPr lang="en-US" sz="1100" dirty="0"/>
              <a:t>Developing a mobile version of the Traffic Analyzer to provide on-the-go access to traffic analysis features. This can be particularly useful for traffic management authorities who need to monitor traffic conditions remotely.</a:t>
            </a:r>
          </a:p>
          <a:p>
            <a:pPr lvl="0"/>
            <a:r>
              <a:rPr lang="en-US" sz="1100" b="1" dirty="0"/>
              <a:t>Enhanced Security and Privacy Measures</a:t>
            </a:r>
            <a:r>
              <a:rPr lang="en-US" sz="1100" dirty="0"/>
              <a:t>:</a:t>
            </a:r>
          </a:p>
          <a:p>
            <a:pPr lvl="1"/>
            <a:r>
              <a:rPr lang="en-US" sz="1100" dirty="0"/>
              <a:t>Implementing stronger security and privacy measures to protect the data processed by the application. Ensuring compliance with relevant data protection regulations and standards will be essential.</a:t>
            </a:r>
          </a:p>
        </p:txBody>
      </p:sp>
    </p:spTree>
    <p:extLst>
      <p:ext uri="{BB962C8B-B14F-4D97-AF65-F5344CB8AC3E}">
        <p14:creationId xmlns:p14="http://schemas.microsoft.com/office/powerpoint/2010/main" val="69782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 name="Google Shape;100;p14"/>
          <p:cNvSpPr txBox="1">
            <a:spLocks/>
          </p:cNvSpPr>
          <p:nvPr/>
        </p:nvSpPr>
        <p:spPr>
          <a:xfrm>
            <a:off x="708184" y="1047750"/>
            <a:ext cx="7696200" cy="14350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r>
              <a:rPr lang="en-US" sz="1400" dirty="0"/>
              <a:t>Traffic Analyzer represents a significant advancement in the field of traffic management, leveraging cutting-edge computer vision technologies to provide comprehensive monitoring and analysis tools. The development and deployment of this web application have showcased the potential for technology to enhance road safety and efficiency. This conclusion highlights the key outcomes, impacts, and future prospects of Traffic Analyzer.</a:t>
            </a:r>
          </a:p>
        </p:txBody>
      </p:sp>
      <p:sp>
        <p:nvSpPr>
          <p:cNvPr id="5" name="Google Shape;403;p33"/>
          <p:cNvSpPr txBox="1">
            <a:spLocks/>
          </p:cNvSpPr>
          <p:nvPr/>
        </p:nvSpPr>
        <p:spPr>
          <a:xfrm>
            <a:off x="3483784" y="438150"/>
            <a:ext cx="5469300" cy="609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solidFill>
                  <a:schemeClr val="accent2"/>
                </a:solidFill>
              </a:rPr>
              <a:t>CONCLUSIONS</a:t>
            </a:r>
            <a:endParaRPr lang="en-US" sz="2800" dirty="0">
              <a:solidFill>
                <a:schemeClr val="accent2"/>
              </a:solidFill>
            </a:endParaRPr>
          </a:p>
        </p:txBody>
      </p:sp>
      <p:sp>
        <p:nvSpPr>
          <p:cNvPr id="6" name="Google Shape;100;p14"/>
          <p:cNvSpPr txBox="1">
            <a:spLocks/>
          </p:cNvSpPr>
          <p:nvPr/>
        </p:nvSpPr>
        <p:spPr>
          <a:xfrm>
            <a:off x="708184" y="2482849"/>
            <a:ext cx="7696200" cy="14350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lvl="0"/>
            <a:r>
              <a:rPr lang="en-US" sz="1200" b="1" dirty="0"/>
              <a:t>Improved Traffic Management:</a:t>
            </a:r>
            <a:endParaRPr lang="en-US" sz="1200" dirty="0"/>
          </a:p>
          <a:p>
            <a:pPr lvl="1"/>
            <a:r>
              <a:rPr lang="en-US" sz="1200" dirty="0"/>
              <a:t>Traffic Analyzer equips traffic management authorities with vital tools to monitor and manage traffic flow more effectively, leading to better decision-making and resource allocation.</a:t>
            </a:r>
          </a:p>
          <a:p>
            <a:pPr lvl="0"/>
            <a:r>
              <a:rPr lang="en-US" sz="1200" b="1" dirty="0"/>
              <a:t>Enhanced Road Safety:</a:t>
            </a:r>
            <a:endParaRPr lang="en-US" sz="1200" dirty="0"/>
          </a:p>
          <a:p>
            <a:pPr lvl="1"/>
            <a:r>
              <a:rPr lang="en-US" sz="1200" dirty="0"/>
              <a:t>By detecting wrong lane usage and monitoring vehicle speeds, the application contributes to increased road safety, potentially reducing accidents and violations.</a:t>
            </a:r>
          </a:p>
          <a:p>
            <a:pPr lvl="0"/>
            <a:r>
              <a:rPr lang="en-US" sz="1200" b="1" dirty="0"/>
              <a:t>Data-Driven Insights:</a:t>
            </a:r>
            <a:endParaRPr lang="en-US" sz="1200" dirty="0"/>
          </a:p>
          <a:p>
            <a:pPr lvl="1"/>
            <a:r>
              <a:rPr lang="en-US" sz="1200" dirty="0"/>
              <a:t>The application provides actionable data and real-time statistics, helping authorities understand traffic patterns and identify areas needing intervention.</a:t>
            </a:r>
          </a:p>
        </p:txBody>
      </p:sp>
    </p:spTree>
    <p:extLst>
      <p:ext uri="{BB962C8B-B14F-4D97-AF65-F5344CB8AC3E}">
        <p14:creationId xmlns:p14="http://schemas.microsoft.com/office/powerpoint/2010/main" val="354151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03" name="Google Shape;403;p33"/>
          <p:cNvSpPr txBox="1">
            <a:spLocks noGrp="1"/>
          </p:cNvSpPr>
          <p:nvPr>
            <p:ph type="ctrTitle" idx="4294967295"/>
          </p:nvPr>
        </p:nvSpPr>
        <p:spPr>
          <a:xfrm>
            <a:off x="2438400" y="1962150"/>
            <a:ext cx="41013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500" dirty="0">
                <a:solidFill>
                  <a:schemeClr val="accent2"/>
                </a:solidFill>
              </a:rPr>
              <a:t>Thanks!</a:t>
            </a:r>
            <a:endParaRPr sz="115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026" name="Picture 2" descr="C:\Users\my pc\Desktop\Collage\code\projecte\A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 y="-19050"/>
            <a:ext cx="9144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81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txBox="1">
            <a:spLocks noGrp="1"/>
          </p:cNvSpPr>
          <p:nvPr>
            <p:ph type="ctrTitle" idx="4294967295"/>
          </p:nvPr>
        </p:nvSpPr>
        <p:spPr>
          <a:xfrm>
            <a:off x="1066800" y="438150"/>
            <a:ext cx="4648200" cy="685800"/>
          </a:xfrm>
          <a:prstGeom prst="rect">
            <a:avLst/>
          </a:prstGeom>
        </p:spPr>
        <p:txBody>
          <a:bodyPr spcFirstLastPara="1" wrap="square" lIns="0" tIns="0" rIns="0" bIns="0" anchor="t" anchorCtr="0">
            <a:noAutofit/>
          </a:bodyPr>
          <a:lstStyle/>
          <a:p>
            <a:pPr lvl="0"/>
            <a:r>
              <a:rPr lang="en" dirty="0" smtClean="0">
                <a:solidFill>
                  <a:schemeClr val="accent2"/>
                </a:solidFill>
              </a:rPr>
              <a:t>introduction</a:t>
            </a:r>
            <a:r>
              <a:rPr lang="en-US" dirty="0" smtClean="0"/>
              <a:t> </a:t>
            </a:r>
            <a:r>
              <a:rPr lang="en-US" dirty="0"/>
              <a:t/>
            </a:r>
            <a:br>
              <a:rPr lang="en-US" dirty="0"/>
            </a:br>
            <a:endParaRPr dirty="0">
              <a:solidFill>
                <a:schemeClr val="accent2"/>
              </a:solidFill>
            </a:endParaRPr>
          </a:p>
        </p:txBody>
      </p:sp>
      <p:sp>
        <p:nvSpPr>
          <p:cNvPr id="100" name="Google Shape;100;p14"/>
          <p:cNvSpPr txBox="1">
            <a:spLocks noGrp="1"/>
          </p:cNvSpPr>
          <p:nvPr>
            <p:ph type="subTitle" idx="4294967295"/>
          </p:nvPr>
        </p:nvSpPr>
        <p:spPr>
          <a:xfrm>
            <a:off x="982534" y="971550"/>
            <a:ext cx="7696200" cy="2971800"/>
          </a:xfrm>
          <a:prstGeom prst="rect">
            <a:avLst/>
          </a:prstGeom>
        </p:spPr>
        <p:txBody>
          <a:bodyPr spcFirstLastPara="1" wrap="square" lIns="0" tIns="0" rIns="0" bIns="0" anchor="t" anchorCtr="0">
            <a:noAutofit/>
          </a:bodyPr>
          <a:lstStyle/>
          <a:p>
            <a:pPr marL="0" lvl="0" indent="0">
              <a:spcBef>
                <a:spcPts val="800"/>
              </a:spcBef>
              <a:buClr>
                <a:schemeClr val="dk1"/>
              </a:buClr>
              <a:buSzPts val="1100"/>
              <a:buNone/>
            </a:pPr>
            <a:r>
              <a:rPr lang="en-US" sz="1800" dirty="0"/>
              <a:t>Traffic Analyzer is an advanced computer vision-based application designed for traffic monitoring and analysis. Utilizing YOLO (You Only Look Once) object detection technology, the application processes video feeds to identify and track vehicles, detect lane violations, and analyze traffic patterns. The system integrates both frontend and backend components to deliver real-time insights and visualizations. The frontend, built using React, provides an interactive user interface for video uploads, drawing on snapshots, and viewing real-time data. The backend, developed with </a:t>
            </a:r>
            <a:r>
              <a:rPr lang="en-US" sz="1800" dirty="0" err="1"/>
              <a:t>FastAPI</a:t>
            </a:r>
            <a:r>
              <a:rPr lang="en-US" sz="1800" dirty="0"/>
              <a:t>, handles video processing, object detection, and data communication via </a:t>
            </a:r>
            <a:r>
              <a:rPr lang="en-US" sz="1800" dirty="0" err="1"/>
              <a:t>WebSocket</a:t>
            </a:r>
            <a:r>
              <a:rPr lang="en-US" sz="1800" dirty="0"/>
              <a:t>. This tool aims to enhance traffic management and safety by providing accurate and timely traffic data.</a:t>
            </a:r>
            <a:endParaRPr sz="1800" b="1" dirty="0"/>
          </a:p>
        </p:txBody>
      </p:sp>
      <p:sp>
        <p:nvSpPr>
          <p:cNvPr id="101" name="Google Shape;101;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lvl="0"/>
            <a:r>
              <a:rPr lang="en-US" b="1" dirty="0"/>
              <a:t>Initial Description of Problem</a:t>
            </a:r>
            <a:endParaRPr dirty="0"/>
          </a:p>
        </p:txBody>
      </p:sp>
      <p:sp>
        <p:nvSpPr>
          <p:cNvPr id="113" name="Google Shape;113;p16"/>
          <p:cNvSpPr txBox="1">
            <a:spLocks noGrp="1"/>
          </p:cNvSpPr>
          <p:nvPr>
            <p:ph type="body" idx="1"/>
          </p:nvPr>
        </p:nvSpPr>
        <p:spPr>
          <a:xfrm>
            <a:off x="851850" y="1428750"/>
            <a:ext cx="7440300" cy="2811300"/>
          </a:xfrm>
          <a:prstGeom prst="rect">
            <a:avLst/>
          </a:prstGeom>
        </p:spPr>
        <p:txBody>
          <a:bodyPr spcFirstLastPara="1" wrap="square" lIns="0" tIns="0" rIns="0" bIns="0" anchor="t" anchorCtr="0">
            <a:noAutofit/>
          </a:bodyPr>
          <a:lstStyle/>
          <a:p>
            <a:r>
              <a:rPr lang="en-US" sz="1800" dirty="0"/>
              <a:t>In the context of modern transportation systems, monitoring and analyzing vehicular movement is crucial for traffic management and safety. However, traditional methods of traffic analysis and lane violation detection are often labor-intensive, time-consuming, and prone to human error. As traffic density increases in urban areas, there is a growing need for automated systems that can efficiently track vehicles, detect lane violations, and provide real-time insights to authorities.</a:t>
            </a:r>
          </a:p>
        </p:txBody>
      </p:sp>
      <p:sp>
        <p:nvSpPr>
          <p:cNvPr id="114" name="Google Shape;114;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15" name="Google Shape;115;p16"/>
          <p:cNvGrpSpPr/>
          <p:nvPr/>
        </p:nvGrpSpPr>
        <p:grpSpPr>
          <a:xfrm>
            <a:off x="259022" y="538300"/>
            <a:ext cx="367686" cy="599441"/>
            <a:chOff x="6730350" y="2315900"/>
            <a:chExt cx="257700" cy="420100"/>
          </a:xfrm>
        </p:grpSpPr>
        <p:sp>
          <p:nvSpPr>
            <p:cNvPr id="116" name="Google Shape;116;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 name="Google Shape;117;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 name="Google Shape;118;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 name="Google Shape;119;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 name="Google Shape;120;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17"/>
          <p:cNvSpPr txBox="1">
            <a:spLocks noGrp="1"/>
          </p:cNvSpPr>
          <p:nvPr>
            <p:ph type="subTitle" idx="4294967295"/>
          </p:nvPr>
        </p:nvSpPr>
        <p:spPr>
          <a:xfrm>
            <a:off x="982534" y="742949"/>
            <a:ext cx="7696200" cy="3930701"/>
          </a:xfrm>
          <a:prstGeom prst="rect">
            <a:avLst/>
          </a:prstGeom>
        </p:spPr>
        <p:txBody>
          <a:bodyPr spcFirstLastPara="1" wrap="square" lIns="0" tIns="0" rIns="0" bIns="0" anchor="t" anchorCtr="0">
            <a:noAutofit/>
          </a:bodyPr>
          <a:lstStyle/>
          <a:p>
            <a:r>
              <a:rPr lang="en-US" sz="1600" dirty="0"/>
              <a:t>Key challenges include:</a:t>
            </a:r>
          </a:p>
          <a:p>
            <a:pPr lvl="0"/>
            <a:r>
              <a:rPr lang="en-US" sz="1600" b="1" dirty="0"/>
              <a:t>Real-Time Processing:</a:t>
            </a:r>
            <a:r>
              <a:rPr lang="en-US" sz="1600" dirty="0"/>
              <a:t> Ensuring that the system can process and analyze video streams in real-time to detect lane violations as they happen.</a:t>
            </a:r>
          </a:p>
          <a:p>
            <a:pPr lvl="0"/>
            <a:r>
              <a:rPr lang="en-US" sz="1600" b="1" dirty="0"/>
              <a:t>Accurate Detection:</a:t>
            </a:r>
            <a:r>
              <a:rPr lang="en-US" sz="1600" dirty="0"/>
              <a:t> Implementing a robust object detection algorithm that can accurately identify vehicles, even in challenging conditions such as poor lighting, occlusion, or high-speed movement.</a:t>
            </a:r>
          </a:p>
          <a:p>
            <a:pPr lvl="0"/>
            <a:r>
              <a:rPr lang="en-US" sz="1600" b="1" dirty="0"/>
              <a:t>Scalability:</a:t>
            </a:r>
            <a:r>
              <a:rPr lang="en-US" sz="1600" dirty="0"/>
              <a:t> Developing a system that can handle multiple video streams from various locations simultaneously.</a:t>
            </a:r>
          </a:p>
          <a:p>
            <a:pPr lvl="0"/>
            <a:r>
              <a:rPr lang="en-US" sz="1600" b="1" dirty="0"/>
              <a:t>User-Friendly Interface:</a:t>
            </a:r>
            <a:r>
              <a:rPr lang="en-US" sz="1600" dirty="0"/>
              <a:t> Creating an intuitive interface that allows users to easily set up and monitor the system, including drawing lanes for violation detection.</a:t>
            </a:r>
          </a:p>
          <a:p>
            <a:pPr lvl="0"/>
            <a:r>
              <a:rPr lang="en-US" sz="1600" b="1" dirty="0"/>
              <a:t>Wireless Connectivity:</a:t>
            </a:r>
            <a:r>
              <a:rPr lang="en-US" sz="1600" dirty="0"/>
              <a:t> Using IP and port to make the system wireless, allowing for greater flexibility and ease of deployment without the need for extensive cabling.</a:t>
            </a:r>
          </a:p>
        </p:txBody>
      </p:sp>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4" name="Google Shape;112;p16"/>
          <p:cNvSpPr txBox="1">
            <a:spLocks/>
          </p:cNvSpPr>
          <p:nvPr/>
        </p:nvSpPr>
        <p:spPr>
          <a:xfrm>
            <a:off x="533400" y="514350"/>
            <a:ext cx="74403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smtClean="0">
                <a:solidFill>
                  <a:schemeClr val="dk1"/>
                </a:solidFill>
                <a:latin typeface="Bebas Neue"/>
                <a:ea typeface="Bebas Neue"/>
                <a:cs typeface="Bebas Neue"/>
                <a:sym typeface="Bebas Neue"/>
              </a:rPr>
              <a:t>Traffic analyzer at action</a:t>
            </a:r>
            <a:endParaRPr lang="en-US" sz="3600" b="1" dirty="0">
              <a:solidFill>
                <a:schemeClr val="dk1"/>
              </a:solidFill>
              <a:latin typeface="Bebas Neue"/>
              <a:ea typeface="Bebas Neue"/>
              <a:cs typeface="Bebas Neue"/>
              <a:sym typeface="Bebas Neue"/>
            </a:endParaRPr>
          </a:p>
        </p:txBody>
      </p:sp>
      <p:sp>
        <p:nvSpPr>
          <p:cNvPr id="5" name="Google Shape;100;p14"/>
          <p:cNvSpPr txBox="1">
            <a:spLocks/>
          </p:cNvSpPr>
          <p:nvPr/>
        </p:nvSpPr>
        <p:spPr>
          <a:xfrm>
            <a:off x="566057" y="1084260"/>
            <a:ext cx="7696200" cy="4275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spcBef>
                <a:spcPts val="800"/>
              </a:spcBef>
              <a:buClr>
                <a:schemeClr val="dk1"/>
              </a:buClr>
              <a:buSzPts val="1100"/>
              <a:buFont typeface="Barlow Light"/>
              <a:buNone/>
            </a:pPr>
            <a:r>
              <a:rPr lang="en-US" sz="1800" b="1" dirty="0" smtClean="0"/>
              <a:t>PROCESSING UP LOADED VIDEO: </a:t>
            </a:r>
            <a:endParaRPr lang="en-US" sz="1800" b="1" dirty="0"/>
          </a:p>
        </p:txBody>
      </p:sp>
      <p:sp>
        <p:nvSpPr>
          <p:cNvPr id="6" name="Google Shape;100;p14"/>
          <p:cNvSpPr txBox="1">
            <a:spLocks/>
          </p:cNvSpPr>
          <p:nvPr/>
        </p:nvSpPr>
        <p:spPr>
          <a:xfrm>
            <a:off x="535435" y="1511786"/>
            <a:ext cx="7696200" cy="10740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285750" indent="-285750">
              <a:spcBef>
                <a:spcPts val="800"/>
              </a:spcBef>
              <a:buClr>
                <a:schemeClr val="dk1"/>
              </a:buClr>
              <a:buSzPts val="1100"/>
            </a:pPr>
            <a:r>
              <a:rPr lang="en-US" sz="1800" dirty="0" smtClean="0"/>
              <a:t>User </a:t>
            </a:r>
            <a:r>
              <a:rPr lang="en-US" sz="1800" dirty="0" smtClean="0"/>
              <a:t>can </a:t>
            </a:r>
            <a:r>
              <a:rPr lang="en-US" sz="1800" dirty="0"/>
              <a:t>uploads </a:t>
            </a:r>
            <a:r>
              <a:rPr lang="en-US" sz="1800" dirty="0" smtClean="0"/>
              <a:t>a offline </a:t>
            </a:r>
            <a:r>
              <a:rPr lang="en-US" sz="1800" dirty="0"/>
              <a:t>video </a:t>
            </a:r>
            <a:r>
              <a:rPr lang="en-US" sz="1800" dirty="0" smtClean="0"/>
              <a:t>file from the local device</a:t>
            </a:r>
          </a:p>
          <a:p>
            <a:pPr marL="285750" indent="-285750">
              <a:spcBef>
                <a:spcPts val="800"/>
              </a:spcBef>
              <a:buClr>
                <a:schemeClr val="dk1"/>
              </a:buClr>
              <a:buSzPts val="1100"/>
            </a:pPr>
            <a:endParaRPr lang="en-US" sz="1800" dirty="0" smtClean="0"/>
          </a:p>
          <a:p>
            <a:pPr marL="285750" indent="-285750">
              <a:spcBef>
                <a:spcPts val="800"/>
              </a:spcBef>
              <a:buClr>
                <a:schemeClr val="dk1"/>
              </a:buClr>
              <a:buSzPts val="1100"/>
            </a:pPr>
            <a:r>
              <a:rPr lang="en-US" sz="1800" dirty="0" smtClean="0"/>
              <a:t> </a:t>
            </a:r>
            <a:endParaRPr lang="en-US" sz="1800" b="1" dirty="0"/>
          </a:p>
        </p:txBody>
      </p:sp>
      <p:pic>
        <p:nvPicPr>
          <p:cNvPr id="7" name="Picture 6"/>
          <p:cNvPicPr/>
          <p:nvPr/>
        </p:nvPicPr>
        <p:blipFill>
          <a:blip r:embed="rId3"/>
          <a:stretch>
            <a:fillRect/>
          </a:stretch>
        </p:blipFill>
        <p:spPr>
          <a:xfrm>
            <a:off x="1676400" y="2061380"/>
            <a:ext cx="4712916" cy="2993942"/>
          </a:xfrm>
          <a:prstGeom prst="rect">
            <a:avLst/>
          </a:prstGeom>
        </p:spPr>
      </p:pic>
    </p:spTree>
    <p:extLst>
      <p:ext uri="{BB962C8B-B14F-4D97-AF65-F5344CB8AC3E}">
        <p14:creationId xmlns:p14="http://schemas.microsoft.com/office/powerpoint/2010/main" val="245623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Google Shape;100;p14"/>
          <p:cNvSpPr txBox="1">
            <a:spLocks/>
          </p:cNvSpPr>
          <p:nvPr/>
        </p:nvSpPr>
        <p:spPr>
          <a:xfrm>
            <a:off x="708184" y="819150"/>
            <a:ext cx="7696200" cy="685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342900" indent="-342900">
              <a:spcBef>
                <a:spcPts val="800"/>
              </a:spcBef>
              <a:buClr>
                <a:schemeClr val="dk1"/>
              </a:buClr>
              <a:buSzPts val="1100"/>
            </a:pPr>
            <a:r>
              <a:rPr lang="en-US" sz="1800" dirty="0"/>
              <a:t>Or </a:t>
            </a:r>
            <a:r>
              <a:rPr lang="en-US" sz="1800" dirty="0" smtClean="0"/>
              <a:t>user </a:t>
            </a:r>
            <a:r>
              <a:rPr lang="en-US" sz="1800" dirty="0"/>
              <a:t>can provide the </a:t>
            </a:r>
            <a:r>
              <a:rPr lang="en-US" sz="1800" dirty="0" smtClean="0"/>
              <a:t>IP </a:t>
            </a:r>
            <a:r>
              <a:rPr lang="en-US" sz="1800" dirty="0"/>
              <a:t>and </a:t>
            </a:r>
            <a:r>
              <a:rPr lang="en-US" sz="1800" dirty="0" smtClean="0"/>
              <a:t>Port number  </a:t>
            </a:r>
            <a:endParaRPr lang="en-US" sz="1400" b="1" dirty="0"/>
          </a:p>
        </p:txBody>
      </p:sp>
      <p:pic>
        <p:nvPicPr>
          <p:cNvPr id="5" name="Picture 4"/>
          <p:cNvPicPr/>
          <p:nvPr/>
        </p:nvPicPr>
        <p:blipFill>
          <a:blip r:embed="rId3"/>
          <a:stretch>
            <a:fillRect/>
          </a:stretch>
        </p:blipFill>
        <p:spPr>
          <a:xfrm>
            <a:off x="2590800" y="1528629"/>
            <a:ext cx="3124200" cy="3429000"/>
          </a:xfrm>
          <a:prstGeom prst="rect">
            <a:avLst/>
          </a:prstGeom>
        </p:spPr>
      </p:pic>
    </p:spTree>
    <p:extLst>
      <p:ext uri="{BB962C8B-B14F-4D97-AF65-F5344CB8AC3E}">
        <p14:creationId xmlns:p14="http://schemas.microsoft.com/office/powerpoint/2010/main" val="168952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7" name="Google Shape;277;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 name="Google Shape;100;p14"/>
          <p:cNvSpPr txBox="1">
            <a:spLocks/>
          </p:cNvSpPr>
          <p:nvPr/>
        </p:nvSpPr>
        <p:spPr>
          <a:xfrm>
            <a:off x="609600" y="742950"/>
            <a:ext cx="7696200" cy="685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lvl="0"/>
            <a:r>
              <a:rPr lang="en-US" sz="1400" b="1" dirty="0"/>
              <a:t>Draw ROI and Lines:</a:t>
            </a:r>
            <a:endParaRPr lang="en-US" sz="1050" dirty="0"/>
          </a:p>
          <a:p>
            <a:pPr lvl="1"/>
            <a:r>
              <a:rPr lang="en-US" sz="1400" dirty="0"/>
              <a:t>User draws regions of interest and lines on the </a:t>
            </a:r>
            <a:r>
              <a:rPr lang="en-US" sz="1400" dirty="0" smtClean="0"/>
              <a:t>video.</a:t>
            </a:r>
            <a:endParaRPr lang="en-US" sz="1050" dirty="0"/>
          </a:p>
          <a:p>
            <a:pPr marL="0" indent="0">
              <a:spcBef>
                <a:spcPts val="800"/>
              </a:spcBef>
              <a:buClr>
                <a:schemeClr val="dk1"/>
              </a:buClr>
              <a:buSzPts val="1100"/>
              <a:buNone/>
            </a:pPr>
            <a:r>
              <a:rPr lang="en-US" sz="1100" dirty="0" smtClean="0"/>
              <a:t>  </a:t>
            </a:r>
            <a:endParaRPr lang="en-US" sz="1000" b="1" dirty="0"/>
          </a:p>
        </p:txBody>
      </p:sp>
      <p:pic>
        <p:nvPicPr>
          <p:cNvPr id="15" name="Picture 14"/>
          <p:cNvPicPr/>
          <p:nvPr/>
        </p:nvPicPr>
        <p:blipFill>
          <a:blip r:embed="rId3"/>
          <a:stretch>
            <a:fillRect/>
          </a:stretch>
        </p:blipFill>
        <p:spPr>
          <a:xfrm>
            <a:off x="1219200" y="1460263"/>
            <a:ext cx="5791200" cy="33974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7" name="Google Shape;277;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4" name="Google Shape;100;p14"/>
          <p:cNvSpPr txBox="1">
            <a:spLocks/>
          </p:cNvSpPr>
          <p:nvPr/>
        </p:nvSpPr>
        <p:spPr>
          <a:xfrm>
            <a:off x="609600" y="742950"/>
            <a:ext cx="7696200" cy="685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lvl="0"/>
            <a:r>
              <a:rPr lang="en-US" sz="1200" b="1" dirty="0"/>
              <a:t>Process Video:</a:t>
            </a:r>
            <a:endParaRPr lang="en-US" sz="1000" dirty="0"/>
          </a:p>
          <a:p>
            <a:pPr lvl="1"/>
            <a:r>
              <a:rPr lang="en-US" sz="1200" dirty="0"/>
              <a:t>The </a:t>
            </a:r>
            <a:r>
              <a:rPr lang="en-US" sz="1200" b="1" dirty="0" err="1"/>
              <a:t>VideoFeed</a:t>
            </a:r>
            <a:r>
              <a:rPr lang="en-US" sz="1200" dirty="0"/>
              <a:t> class processes each frame.</a:t>
            </a:r>
            <a:endParaRPr lang="en-US" sz="1000" dirty="0"/>
          </a:p>
          <a:p>
            <a:pPr lvl="1"/>
            <a:r>
              <a:rPr lang="en-US" sz="1200" dirty="0"/>
              <a:t>The </a:t>
            </a:r>
            <a:r>
              <a:rPr lang="en-US" sz="1200" b="1" dirty="0"/>
              <a:t>Vehicle</a:t>
            </a:r>
            <a:r>
              <a:rPr lang="en-US" sz="1200" dirty="0"/>
              <a:t> class detects and tracks vehicles.</a:t>
            </a:r>
            <a:endParaRPr lang="en-US" sz="1000" dirty="0"/>
          </a:p>
          <a:p>
            <a:r>
              <a:rPr lang="en-US" sz="1200" dirty="0"/>
              <a:t>The </a:t>
            </a:r>
            <a:r>
              <a:rPr lang="en-US" sz="1200" b="1" dirty="0"/>
              <a:t>Alert</a:t>
            </a:r>
            <a:r>
              <a:rPr lang="en-US" sz="1200" dirty="0"/>
              <a:t> class generates alerts for wrong lane usage and speed violations</a:t>
            </a:r>
            <a:endParaRPr lang="en-US" sz="1000" b="1" dirty="0"/>
          </a:p>
        </p:txBody>
      </p:sp>
      <p:pic>
        <p:nvPicPr>
          <p:cNvPr id="5" name="Picture 4"/>
          <p:cNvPicPr/>
          <p:nvPr/>
        </p:nvPicPr>
        <p:blipFill>
          <a:blip r:embed="rId3"/>
          <a:stretch>
            <a:fillRect/>
          </a:stretch>
        </p:blipFill>
        <p:spPr>
          <a:xfrm>
            <a:off x="1676400" y="1885950"/>
            <a:ext cx="5410200" cy="3105150"/>
          </a:xfrm>
          <a:prstGeom prst="rect">
            <a:avLst/>
          </a:prstGeom>
        </p:spPr>
      </p:pic>
    </p:spTree>
    <p:extLst>
      <p:ext uri="{BB962C8B-B14F-4D97-AF65-F5344CB8AC3E}">
        <p14:creationId xmlns:p14="http://schemas.microsoft.com/office/powerpoint/2010/main" val="1911709168"/>
      </p:ext>
    </p:extLst>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973</Words>
  <Application>Microsoft Office PowerPoint</Application>
  <PresentationFormat>On-screen Show (16:9)</PresentationFormat>
  <Paragraphs>77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Barlow Light</vt:lpstr>
      <vt:lpstr>Bebas Neue</vt:lpstr>
      <vt:lpstr>Arial</vt:lpstr>
      <vt:lpstr>Fitzwalter template</vt:lpstr>
      <vt:lpstr>TRAFFIC ANALYZER  </vt:lpstr>
      <vt:lpstr>PowerPoint Presentation</vt:lpstr>
      <vt:lpstr>introduction  </vt:lpstr>
      <vt:lpstr>Initial Description of Problem</vt:lpstr>
      <vt:lpstr>PowerPoint Presentation</vt:lpstr>
      <vt:lpstr>PowerPoint Presentation</vt:lpstr>
      <vt:lpstr>PowerPoint Presentation</vt:lpstr>
      <vt:lpstr>PowerPoint Presentation</vt:lpstr>
      <vt:lpstr>PowerPoint Presentation</vt:lpstr>
      <vt:lpstr>PowerPoint Presentation</vt:lpstr>
      <vt:lpstr>Event flow diagram </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Insect Detection using YOLO v8 Model</dc:title>
  <dc:creator>Novel kathor</dc:creator>
  <cp:lastModifiedBy>Novel kathor</cp:lastModifiedBy>
  <cp:revision>35</cp:revision>
  <dcterms:modified xsi:type="dcterms:W3CDTF">2024-08-10T16:53:34Z</dcterms:modified>
</cp:coreProperties>
</file>